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ruppo" charset="1" panose="02000604060000020004"/>
      <p:regular r:id="rId10"/>
    </p:embeddedFont>
    <p:embeddedFont>
      <p:font typeface="Cosmic Octo" charset="1" panose="00000600000000000000"/>
      <p:regular r:id="rId11"/>
    </p:embeddedFont>
    <p:embeddedFont>
      <p:font typeface="Cosmic Octo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81007" y="-451041"/>
            <a:ext cx="9092853" cy="11189082"/>
            <a:chOff x="0" y="0"/>
            <a:chExt cx="12123804" cy="14918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37800" y="485247"/>
              <a:ext cx="8414996" cy="6747297"/>
            </a:xfrm>
            <a:custGeom>
              <a:avLst/>
              <a:gdLst/>
              <a:ahLst/>
              <a:cxnLst/>
              <a:rect r="r" b="b" t="t" l="l"/>
              <a:pathLst>
                <a:path h="6747297" w="8414996">
                  <a:moveTo>
                    <a:pt x="0" y="0"/>
                  </a:moveTo>
                  <a:lnTo>
                    <a:pt x="8414995" y="0"/>
                  </a:lnTo>
                  <a:lnTo>
                    <a:pt x="8414995" y="6747297"/>
                  </a:lnTo>
                  <a:lnTo>
                    <a:pt x="0" y="67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4864579" cy="5175084"/>
            </a:xfrm>
            <a:custGeom>
              <a:avLst/>
              <a:gdLst/>
              <a:ahLst/>
              <a:cxnLst/>
              <a:rect r="r" b="b" t="t" l="l"/>
              <a:pathLst>
                <a:path h="5175084" w="4864579">
                  <a:moveTo>
                    <a:pt x="4864579" y="0"/>
                  </a:moveTo>
                  <a:lnTo>
                    <a:pt x="0" y="0"/>
                  </a:lnTo>
                  <a:lnTo>
                    <a:pt x="0" y="5175084"/>
                  </a:lnTo>
                  <a:lnTo>
                    <a:pt x="4864579" y="5175084"/>
                  </a:lnTo>
                  <a:lnTo>
                    <a:pt x="486457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01923" y="11342282"/>
              <a:ext cx="5418929" cy="3576493"/>
            </a:xfrm>
            <a:custGeom>
              <a:avLst/>
              <a:gdLst/>
              <a:ahLst/>
              <a:cxnLst/>
              <a:rect r="r" b="b" t="t" l="l"/>
              <a:pathLst>
                <a:path h="3576493" w="5418929">
                  <a:moveTo>
                    <a:pt x="0" y="0"/>
                  </a:moveTo>
                  <a:lnTo>
                    <a:pt x="5418929" y="0"/>
                  </a:lnTo>
                  <a:lnTo>
                    <a:pt x="5418929" y="3576494"/>
                  </a:lnTo>
                  <a:lnTo>
                    <a:pt x="0" y="357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476952"/>
              <a:ext cx="5239206" cy="3191153"/>
            </a:xfrm>
            <a:custGeom>
              <a:avLst/>
              <a:gdLst/>
              <a:ahLst/>
              <a:cxnLst/>
              <a:rect r="r" b="b" t="t" l="l"/>
              <a:pathLst>
                <a:path h="3191153" w="5239206">
                  <a:moveTo>
                    <a:pt x="0" y="0"/>
                  </a:moveTo>
                  <a:lnTo>
                    <a:pt x="5239206" y="0"/>
                  </a:lnTo>
                  <a:lnTo>
                    <a:pt x="5239206" y="3191153"/>
                  </a:lnTo>
                  <a:lnTo>
                    <a:pt x="0" y="3191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11387" y="7092611"/>
              <a:ext cx="7112417" cy="4435562"/>
            </a:xfrm>
            <a:custGeom>
              <a:avLst/>
              <a:gdLst/>
              <a:ahLst/>
              <a:cxnLst/>
              <a:rect r="r" b="b" t="t" l="l"/>
              <a:pathLst>
                <a:path h="4435562" w="7112417">
                  <a:moveTo>
                    <a:pt x="0" y="0"/>
                  </a:moveTo>
                  <a:lnTo>
                    <a:pt x="7112417" y="0"/>
                  </a:lnTo>
                  <a:lnTo>
                    <a:pt x="7112417" y="4435562"/>
                  </a:lnTo>
                  <a:lnTo>
                    <a:pt x="0" y="4435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927384"/>
              <a:ext cx="3352873" cy="2078781"/>
            </a:xfrm>
            <a:custGeom>
              <a:avLst/>
              <a:gdLst/>
              <a:ahLst/>
              <a:cxnLst/>
              <a:rect r="r" b="b" t="t" l="l"/>
              <a:pathLst>
                <a:path h="2078781" w="3352873">
                  <a:moveTo>
                    <a:pt x="0" y="0"/>
                  </a:moveTo>
                  <a:lnTo>
                    <a:pt x="3352873" y="0"/>
                  </a:lnTo>
                  <a:lnTo>
                    <a:pt x="3352873" y="2078782"/>
                  </a:lnTo>
                  <a:lnTo>
                    <a:pt x="0" y="207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038532" y="11807620"/>
              <a:ext cx="3054512" cy="2393627"/>
            </a:xfrm>
            <a:custGeom>
              <a:avLst/>
              <a:gdLst/>
              <a:ahLst/>
              <a:cxnLst/>
              <a:rect r="r" b="b" t="t" l="l"/>
              <a:pathLst>
                <a:path h="2393627" w="3054512">
                  <a:moveTo>
                    <a:pt x="0" y="0"/>
                  </a:moveTo>
                  <a:lnTo>
                    <a:pt x="3054513" y="0"/>
                  </a:lnTo>
                  <a:lnTo>
                    <a:pt x="3054513" y="2393627"/>
                  </a:lnTo>
                  <a:lnTo>
                    <a:pt x="0" y="2393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57741" y="7343247"/>
              <a:ext cx="1406838" cy="1056407"/>
            </a:xfrm>
            <a:custGeom>
              <a:avLst/>
              <a:gdLst/>
              <a:ahLst/>
              <a:cxnLst/>
              <a:rect r="r" b="b" t="t" l="l"/>
              <a:pathLst>
                <a:path h="1056407" w="1406838">
                  <a:moveTo>
                    <a:pt x="0" y="0"/>
                  </a:moveTo>
                  <a:lnTo>
                    <a:pt x="1406838" y="0"/>
                  </a:lnTo>
                  <a:lnTo>
                    <a:pt x="1406838" y="1056408"/>
                  </a:lnTo>
                  <a:lnTo>
                    <a:pt x="0" y="1056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242045"/>
              <a:ext cx="1653100" cy="1175204"/>
            </a:xfrm>
            <a:custGeom>
              <a:avLst/>
              <a:gdLst/>
              <a:ahLst/>
              <a:cxnLst/>
              <a:rect r="r" b="b" t="t" l="l"/>
              <a:pathLst>
                <a:path h="1175204" w="1653100">
                  <a:moveTo>
                    <a:pt x="0" y="0"/>
                  </a:moveTo>
                  <a:lnTo>
                    <a:pt x="1653100" y="0"/>
                  </a:lnTo>
                  <a:lnTo>
                    <a:pt x="1653100" y="1175204"/>
                  </a:lnTo>
                  <a:lnTo>
                    <a:pt x="0" y="117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238260"/>
            <a:ext cx="8756204" cy="179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361">
                <a:solidFill>
                  <a:srgbClr val="FFFFFF"/>
                </a:solidFill>
                <a:latin typeface="Cosmic Octo"/>
              </a:rPr>
              <a:t>Pengoperasian</a:t>
            </a:r>
          </a:p>
          <a:p>
            <a:pPr algn="ctr">
              <a:lnSpc>
                <a:spcPts val="7060"/>
              </a:lnSpc>
            </a:pPr>
            <a:r>
              <a:rPr lang="en-US" sz="6361">
                <a:solidFill>
                  <a:srgbClr val="FFFFFF"/>
                </a:solidFill>
                <a:latin typeface="Cosmic Octo"/>
              </a:rPr>
              <a:t>desktop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7082" y="3390262"/>
            <a:ext cx="6939441" cy="52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Gruppo"/>
              </a:rPr>
              <a:t>Study Club KSL Dragon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81007" y="-451041"/>
            <a:ext cx="9092853" cy="11189082"/>
            <a:chOff x="0" y="0"/>
            <a:chExt cx="12123804" cy="14918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37800" y="485247"/>
              <a:ext cx="8414996" cy="6747297"/>
            </a:xfrm>
            <a:custGeom>
              <a:avLst/>
              <a:gdLst/>
              <a:ahLst/>
              <a:cxnLst/>
              <a:rect r="r" b="b" t="t" l="l"/>
              <a:pathLst>
                <a:path h="6747297" w="8414996">
                  <a:moveTo>
                    <a:pt x="0" y="0"/>
                  </a:moveTo>
                  <a:lnTo>
                    <a:pt x="8414995" y="0"/>
                  </a:lnTo>
                  <a:lnTo>
                    <a:pt x="8414995" y="6747297"/>
                  </a:lnTo>
                  <a:lnTo>
                    <a:pt x="0" y="67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4864579" cy="5175084"/>
            </a:xfrm>
            <a:custGeom>
              <a:avLst/>
              <a:gdLst/>
              <a:ahLst/>
              <a:cxnLst/>
              <a:rect r="r" b="b" t="t" l="l"/>
              <a:pathLst>
                <a:path h="5175084" w="4864579">
                  <a:moveTo>
                    <a:pt x="4864579" y="0"/>
                  </a:moveTo>
                  <a:lnTo>
                    <a:pt x="0" y="0"/>
                  </a:lnTo>
                  <a:lnTo>
                    <a:pt x="0" y="5175084"/>
                  </a:lnTo>
                  <a:lnTo>
                    <a:pt x="4864579" y="5175084"/>
                  </a:lnTo>
                  <a:lnTo>
                    <a:pt x="486457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01923" y="11342282"/>
              <a:ext cx="5418929" cy="3576493"/>
            </a:xfrm>
            <a:custGeom>
              <a:avLst/>
              <a:gdLst/>
              <a:ahLst/>
              <a:cxnLst/>
              <a:rect r="r" b="b" t="t" l="l"/>
              <a:pathLst>
                <a:path h="3576493" w="5418929">
                  <a:moveTo>
                    <a:pt x="0" y="0"/>
                  </a:moveTo>
                  <a:lnTo>
                    <a:pt x="5418929" y="0"/>
                  </a:lnTo>
                  <a:lnTo>
                    <a:pt x="5418929" y="3576494"/>
                  </a:lnTo>
                  <a:lnTo>
                    <a:pt x="0" y="357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476952"/>
              <a:ext cx="5239206" cy="3191153"/>
            </a:xfrm>
            <a:custGeom>
              <a:avLst/>
              <a:gdLst/>
              <a:ahLst/>
              <a:cxnLst/>
              <a:rect r="r" b="b" t="t" l="l"/>
              <a:pathLst>
                <a:path h="3191153" w="5239206">
                  <a:moveTo>
                    <a:pt x="0" y="0"/>
                  </a:moveTo>
                  <a:lnTo>
                    <a:pt x="5239206" y="0"/>
                  </a:lnTo>
                  <a:lnTo>
                    <a:pt x="5239206" y="3191153"/>
                  </a:lnTo>
                  <a:lnTo>
                    <a:pt x="0" y="3191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11387" y="7092611"/>
              <a:ext cx="7112417" cy="4435562"/>
            </a:xfrm>
            <a:custGeom>
              <a:avLst/>
              <a:gdLst/>
              <a:ahLst/>
              <a:cxnLst/>
              <a:rect r="r" b="b" t="t" l="l"/>
              <a:pathLst>
                <a:path h="4435562" w="7112417">
                  <a:moveTo>
                    <a:pt x="0" y="0"/>
                  </a:moveTo>
                  <a:lnTo>
                    <a:pt x="7112417" y="0"/>
                  </a:lnTo>
                  <a:lnTo>
                    <a:pt x="7112417" y="4435562"/>
                  </a:lnTo>
                  <a:lnTo>
                    <a:pt x="0" y="4435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927384"/>
              <a:ext cx="3352873" cy="2078781"/>
            </a:xfrm>
            <a:custGeom>
              <a:avLst/>
              <a:gdLst/>
              <a:ahLst/>
              <a:cxnLst/>
              <a:rect r="r" b="b" t="t" l="l"/>
              <a:pathLst>
                <a:path h="2078781" w="3352873">
                  <a:moveTo>
                    <a:pt x="0" y="0"/>
                  </a:moveTo>
                  <a:lnTo>
                    <a:pt x="3352873" y="0"/>
                  </a:lnTo>
                  <a:lnTo>
                    <a:pt x="3352873" y="2078782"/>
                  </a:lnTo>
                  <a:lnTo>
                    <a:pt x="0" y="207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038532" y="11807620"/>
              <a:ext cx="3054512" cy="2393627"/>
            </a:xfrm>
            <a:custGeom>
              <a:avLst/>
              <a:gdLst/>
              <a:ahLst/>
              <a:cxnLst/>
              <a:rect r="r" b="b" t="t" l="l"/>
              <a:pathLst>
                <a:path h="2393627" w="3054512">
                  <a:moveTo>
                    <a:pt x="0" y="0"/>
                  </a:moveTo>
                  <a:lnTo>
                    <a:pt x="3054513" y="0"/>
                  </a:lnTo>
                  <a:lnTo>
                    <a:pt x="3054513" y="2393627"/>
                  </a:lnTo>
                  <a:lnTo>
                    <a:pt x="0" y="2393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57741" y="7343247"/>
              <a:ext cx="1406838" cy="1056407"/>
            </a:xfrm>
            <a:custGeom>
              <a:avLst/>
              <a:gdLst/>
              <a:ahLst/>
              <a:cxnLst/>
              <a:rect r="r" b="b" t="t" l="l"/>
              <a:pathLst>
                <a:path h="1056407" w="1406838">
                  <a:moveTo>
                    <a:pt x="0" y="0"/>
                  </a:moveTo>
                  <a:lnTo>
                    <a:pt x="1406838" y="0"/>
                  </a:lnTo>
                  <a:lnTo>
                    <a:pt x="1406838" y="1056408"/>
                  </a:lnTo>
                  <a:lnTo>
                    <a:pt x="0" y="1056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242045"/>
              <a:ext cx="1653100" cy="1175204"/>
            </a:xfrm>
            <a:custGeom>
              <a:avLst/>
              <a:gdLst/>
              <a:ahLst/>
              <a:cxnLst/>
              <a:rect r="r" b="b" t="t" l="l"/>
              <a:pathLst>
                <a:path h="1175204" w="1653100">
                  <a:moveTo>
                    <a:pt x="0" y="0"/>
                  </a:moveTo>
                  <a:lnTo>
                    <a:pt x="1653100" y="0"/>
                  </a:lnTo>
                  <a:lnTo>
                    <a:pt x="1653100" y="1175204"/>
                  </a:lnTo>
                  <a:lnTo>
                    <a:pt x="0" y="117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82559" y="3083474"/>
            <a:ext cx="8636922" cy="348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8265">
                <a:solidFill>
                  <a:srgbClr val="FFFFFF"/>
                </a:solidFill>
                <a:latin typeface="Cosmic Octo"/>
              </a:rPr>
              <a:t>Thank you for listening!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7242" y="6777636"/>
            <a:ext cx="6467557" cy="49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Gruppo"/>
              </a:rPr>
              <a:t>Hanover and Tyke High School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976" y="1066775"/>
            <a:ext cx="8138625" cy="8153450"/>
          </a:xfrm>
          <a:custGeom>
            <a:avLst/>
            <a:gdLst/>
            <a:ahLst/>
            <a:cxnLst/>
            <a:rect r="r" b="b" t="t" l="l"/>
            <a:pathLst>
              <a:path h="8153450" w="8138625">
                <a:moveTo>
                  <a:pt x="0" y="0"/>
                </a:moveTo>
                <a:lnTo>
                  <a:pt x="8138625" y="0"/>
                </a:lnTo>
                <a:lnTo>
                  <a:pt x="8138625" y="8153450"/>
                </a:lnTo>
                <a:lnTo>
                  <a:pt x="0" y="8153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3112" y="3654459"/>
            <a:ext cx="7606082" cy="94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4"/>
              </a:lnSpc>
            </a:pPr>
            <a:r>
              <a:rPr lang="en-US" sz="6634">
                <a:solidFill>
                  <a:srgbClr val="FFFFFF"/>
                </a:solidFill>
                <a:latin typeface="Cosmic Octo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51307" y="5600938"/>
            <a:ext cx="9293818" cy="213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</a:pPr>
            <a:r>
              <a:rPr lang="en-US" sz="4031">
                <a:solidFill>
                  <a:srgbClr val="FFFFFF"/>
                </a:solidFill>
                <a:latin typeface="Gruppo"/>
              </a:rPr>
              <a:t>https://github.com/yudhatamarahmatullah123/Kumpulan-Modul-Study-Club-UNIDA-Gontor/tree/main/Modul%20KSL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923036"/>
            <a:ext cx="6077468" cy="8440928"/>
          </a:xfrm>
          <a:custGeom>
            <a:avLst/>
            <a:gdLst/>
            <a:ahLst/>
            <a:cxnLst/>
            <a:rect r="r" b="b" t="t" l="l"/>
            <a:pathLst>
              <a:path h="8440928" w="6077468">
                <a:moveTo>
                  <a:pt x="6077468" y="0"/>
                </a:moveTo>
                <a:lnTo>
                  <a:pt x="0" y="0"/>
                </a:lnTo>
                <a:lnTo>
                  <a:pt x="0" y="8440928"/>
                </a:lnTo>
                <a:lnTo>
                  <a:pt x="6077468" y="8440928"/>
                </a:lnTo>
                <a:lnTo>
                  <a:pt x="6077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1867" y="304559"/>
            <a:ext cx="8677155" cy="177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7"/>
              </a:lnSpc>
            </a:pPr>
            <a:r>
              <a:rPr lang="en-US" sz="6303">
                <a:solidFill>
                  <a:srgbClr val="FFFFFF"/>
                </a:solidFill>
                <a:latin typeface="Cosmic Octo"/>
              </a:rPr>
              <a:t>Rangkuman</a:t>
            </a:r>
          </a:p>
          <a:p>
            <a:pPr algn="ctr">
              <a:lnSpc>
                <a:spcPts val="6997"/>
              </a:lnSpc>
            </a:pPr>
            <a:r>
              <a:rPr lang="en-US" sz="6303">
                <a:solidFill>
                  <a:srgbClr val="FFFFFF"/>
                </a:solidFill>
                <a:latin typeface="Cosmic Octo"/>
              </a:rPr>
              <a:t>materi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06168" y="4902309"/>
            <a:ext cx="10153132" cy="423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Mengoperasikan menu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Mengoperasikan window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Sambung internet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Mainkan audio &amp; video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Ikon panel dan desktop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Mengoperasikan file manager</a:t>
            </a:r>
          </a:p>
          <a:p>
            <a:pPr algn="ctr" marL="991223" indent="-495611" lvl="1">
              <a:lnSpc>
                <a:spcPts val="4774"/>
              </a:lnSpc>
              <a:buFont typeface="Arial"/>
              <a:buChar char="•"/>
            </a:pPr>
            <a:r>
              <a:rPr lang="en-US" sz="4591">
                <a:solidFill>
                  <a:srgbClr val="FFFFFF"/>
                </a:solidFill>
                <a:latin typeface="Gruppo"/>
              </a:rPr>
              <a:t>Pengaturan sistem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06168" y="2605591"/>
            <a:ext cx="11181832" cy="154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824">
                <a:solidFill>
                  <a:srgbClr val="C1FF72"/>
                </a:solidFill>
                <a:latin typeface="Gruppo"/>
              </a:rPr>
              <a:t>Target Kursus ini adalah peserta sanggup mengoperasikan antarmuka desktop linux untuk kebutuhan sehari-hari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2850" y="4145448"/>
            <a:ext cx="8053853" cy="8567928"/>
          </a:xfrm>
          <a:custGeom>
            <a:avLst/>
            <a:gdLst/>
            <a:ahLst/>
            <a:cxnLst/>
            <a:rect r="r" b="b" t="t" l="l"/>
            <a:pathLst>
              <a:path h="8567928" w="8053853">
                <a:moveTo>
                  <a:pt x="0" y="0"/>
                </a:moveTo>
                <a:lnTo>
                  <a:pt x="8053853" y="0"/>
                </a:lnTo>
                <a:lnTo>
                  <a:pt x="8053853" y="8567928"/>
                </a:lnTo>
                <a:lnTo>
                  <a:pt x="0" y="856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6200"/>
            <a:ext cx="18288000" cy="258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4"/>
              </a:lnSpc>
            </a:pPr>
            <a:r>
              <a:rPr lang="en-US" sz="9076">
                <a:solidFill>
                  <a:srgbClr val="FFFFFF"/>
                </a:solidFill>
                <a:latin typeface="Cosmic Octo"/>
              </a:rPr>
              <a:t>Bab 1</a:t>
            </a:r>
          </a:p>
          <a:p>
            <a:pPr algn="ctr">
              <a:lnSpc>
                <a:spcPts val="10074"/>
              </a:lnSpc>
            </a:pPr>
            <a:r>
              <a:rPr lang="en-US" sz="9076">
                <a:solidFill>
                  <a:srgbClr val="FFFFFF"/>
                </a:solidFill>
                <a:latin typeface="Cosmic Octo"/>
              </a:rPr>
              <a:t>Mengoperasikan menu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89944"/>
            <a:ext cx="4347809" cy="4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Mengenal Dash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04526" y="4260986"/>
            <a:ext cx="4347809" cy="4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Global Menu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04011"/>
            <a:ext cx="4347809" cy="4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Menjalankan Aplikasi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40997"/>
            <a:ext cx="4347809" cy="91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Kecilkan dan besarkan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04526" y="7017568"/>
            <a:ext cx="4347809" cy="4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HUD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7559" y="66675"/>
            <a:ext cx="14992882" cy="207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</a:pPr>
            <a:r>
              <a:rPr lang="en-US" sz="7545">
                <a:solidFill>
                  <a:srgbClr val="FFFFFF"/>
                </a:solidFill>
                <a:latin typeface="Cosmic Octo"/>
              </a:rPr>
              <a:t>Bab 2</a:t>
            </a:r>
          </a:p>
          <a:p>
            <a:pPr algn="ctr">
              <a:lnSpc>
                <a:spcPts val="7931"/>
              </a:lnSpc>
            </a:pPr>
            <a:r>
              <a:rPr lang="en-US" sz="7145">
                <a:solidFill>
                  <a:srgbClr val="FFFFFF"/>
                </a:solidFill>
                <a:latin typeface="Cosmic Octo"/>
              </a:rPr>
              <a:t>Mengoperasikan window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3455" y="5800955"/>
            <a:ext cx="4332079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Control Buttins</a:t>
            </a:r>
          </a:p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Above All</a:t>
            </a:r>
          </a:p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Pindah Workspace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385" y="4968786"/>
            <a:ext cx="6242220" cy="57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4034">
                <a:solidFill>
                  <a:srgbClr val="FFFFFF"/>
                </a:solidFill>
                <a:latin typeface="Cosmic Octo"/>
              </a:rPr>
              <a:t>Mengenal window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7960" y="5800955"/>
            <a:ext cx="4332079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windows + PrtSc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3749" y="4968786"/>
            <a:ext cx="4260502" cy="57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4034">
                <a:solidFill>
                  <a:srgbClr val="FFFFFF"/>
                </a:solidFill>
                <a:latin typeface="Cosmic Octo"/>
              </a:rPr>
              <a:t>Ambil 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7173" y="5800955"/>
            <a:ext cx="4332079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Ctrl + Alt + 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36606" y="4968786"/>
            <a:ext cx="5053212" cy="57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4034">
                <a:solidFill>
                  <a:srgbClr val="FFFFFF"/>
                </a:solidFill>
                <a:latin typeface="Cosmic Octo"/>
              </a:rPr>
              <a:t>Buka Terminal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3382" y="1565760"/>
            <a:ext cx="8924069" cy="7155480"/>
          </a:xfrm>
          <a:custGeom>
            <a:avLst/>
            <a:gdLst/>
            <a:ahLst/>
            <a:cxnLst/>
            <a:rect r="r" b="b" t="t" l="l"/>
            <a:pathLst>
              <a:path h="7155480" w="8924069">
                <a:moveTo>
                  <a:pt x="0" y="0"/>
                </a:moveTo>
                <a:lnTo>
                  <a:pt x="8924068" y="0"/>
                </a:lnTo>
                <a:lnTo>
                  <a:pt x="8924068" y="7155480"/>
                </a:lnTo>
                <a:lnTo>
                  <a:pt x="0" y="715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506608" cy="235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6"/>
              </a:lnSpc>
            </a:pPr>
            <a:r>
              <a:rPr lang="en-US" sz="8276">
                <a:solidFill>
                  <a:srgbClr val="FFFFFF"/>
                </a:solidFill>
                <a:latin typeface="Cosmic Octo"/>
              </a:rPr>
              <a:t>Bab 3 : Sambung Internet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0571" y="5208939"/>
            <a:ext cx="8185806" cy="239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4524">
                <a:solidFill>
                  <a:srgbClr val="FFFFFF"/>
                </a:solidFill>
                <a:latin typeface="Gruppo"/>
              </a:rPr>
              <a:t>Mengenal system tray</a:t>
            </a:r>
          </a:p>
          <a:p>
            <a:pPr algn="ctr">
              <a:lnSpc>
                <a:spcPts val="4705"/>
              </a:lnSpc>
            </a:pPr>
            <a:r>
              <a:rPr lang="en-US" sz="4524">
                <a:solidFill>
                  <a:srgbClr val="FFFFFF"/>
                </a:solidFill>
                <a:latin typeface="Gruppo"/>
              </a:rPr>
              <a:t>Menyambung wifi</a:t>
            </a:r>
          </a:p>
          <a:p>
            <a:pPr algn="ctr">
              <a:lnSpc>
                <a:spcPts val="4705"/>
              </a:lnSpc>
            </a:pPr>
            <a:r>
              <a:rPr lang="en-US" sz="4524">
                <a:solidFill>
                  <a:srgbClr val="FFFFFF"/>
                </a:solidFill>
                <a:latin typeface="Gruppo"/>
              </a:rPr>
              <a:t>Menyambung USB tethering</a:t>
            </a:r>
          </a:p>
          <a:p>
            <a:pPr algn="ctr">
              <a:lnSpc>
                <a:spcPts val="4705"/>
              </a:lnSpc>
            </a:pPr>
            <a:r>
              <a:rPr lang="en-US" sz="4524">
                <a:solidFill>
                  <a:srgbClr val="FFFFFF"/>
                </a:solidFill>
                <a:latin typeface="Gruppo"/>
              </a:rPr>
              <a:t>Membuat WLAN Hotspot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4430" y="5143500"/>
            <a:ext cx="3153857" cy="1892314"/>
          </a:xfrm>
          <a:custGeom>
            <a:avLst/>
            <a:gdLst/>
            <a:ahLst/>
            <a:cxnLst/>
            <a:rect r="r" b="b" t="t" l="l"/>
            <a:pathLst>
              <a:path h="1892314" w="3153857">
                <a:moveTo>
                  <a:pt x="0" y="0"/>
                </a:moveTo>
                <a:lnTo>
                  <a:pt x="3153857" y="0"/>
                </a:lnTo>
                <a:lnTo>
                  <a:pt x="3153857" y="1892314"/>
                </a:lnTo>
                <a:lnTo>
                  <a:pt x="0" y="1892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3249" y="5143500"/>
            <a:ext cx="3106785" cy="1892314"/>
          </a:xfrm>
          <a:custGeom>
            <a:avLst/>
            <a:gdLst/>
            <a:ahLst/>
            <a:cxnLst/>
            <a:rect r="r" b="b" t="t" l="l"/>
            <a:pathLst>
              <a:path h="1892314" w="3106785">
                <a:moveTo>
                  <a:pt x="0" y="0"/>
                </a:moveTo>
                <a:lnTo>
                  <a:pt x="3106785" y="0"/>
                </a:lnTo>
                <a:lnTo>
                  <a:pt x="3106785" y="1892314"/>
                </a:lnTo>
                <a:lnTo>
                  <a:pt x="0" y="189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62143" y="5143500"/>
            <a:ext cx="3034323" cy="1892314"/>
          </a:xfrm>
          <a:custGeom>
            <a:avLst/>
            <a:gdLst/>
            <a:ahLst/>
            <a:cxnLst/>
            <a:rect r="r" b="b" t="t" l="l"/>
            <a:pathLst>
              <a:path h="1892314" w="3034323">
                <a:moveTo>
                  <a:pt x="0" y="0"/>
                </a:moveTo>
                <a:lnTo>
                  <a:pt x="3034323" y="0"/>
                </a:lnTo>
                <a:lnTo>
                  <a:pt x="3034323" y="1892314"/>
                </a:lnTo>
                <a:lnTo>
                  <a:pt x="0" y="189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86260" y="132422"/>
            <a:ext cx="8915480" cy="421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1"/>
              </a:lnSpc>
            </a:pPr>
            <a:r>
              <a:rPr lang="en-US" sz="7479">
                <a:solidFill>
                  <a:srgbClr val="FFFFFF"/>
                </a:solidFill>
                <a:latin typeface="Cosmic Octo"/>
              </a:rPr>
              <a:t>Bab 4</a:t>
            </a:r>
          </a:p>
          <a:p>
            <a:pPr algn="ctr">
              <a:lnSpc>
                <a:spcPts val="8301"/>
              </a:lnSpc>
            </a:pPr>
            <a:r>
              <a:rPr lang="en-US" sz="7479">
                <a:solidFill>
                  <a:srgbClr val="FFFFFF"/>
                </a:solidFill>
                <a:latin typeface="Cosmic Octo"/>
              </a:rPr>
              <a:t>Mainkan audio</a:t>
            </a:r>
          </a:p>
          <a:p>
            <a:pPr algn="ctr">
              <a:lnSpc>
                <a:spcPts val="8301"/>
              </a:lnSpc>
            </a:pPr>
            <a:r>
              <a:rPr lang="en-US" sz="7479">
                <a:solidFill>
                  <a:srgbClr val="FFFFFF"/>
                </a:solidFill>
                <a:latin typeface="Cosmic Octo"/>
              </a:rPr>
              <a:t>dan</a:t>
            </a:r>
          </a:p>
          <a:p>
            <a:pPr algn="ctr">
              <a:lnSpc>
                <a:spcPts val="8301"/>
              </a:lnSpc>
            </a:pPr>
            <a:r>
              <a:rPr lang="en-US" sz="7479">
                <a:solidFill>
                  <a:srgbClr val="FFFFFF"/>
                </a:solidFill>
                <a:latin typeface="Cosmic Octo"/>
              </a:rPr>
              <a:t>video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60366"/>
            <a:ext cx="4725317" cy="136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Mengenal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Rhytmbox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dan Totem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33983" y="7360366"/>
            <a:ext cx="4725317" cy="136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Memutar MP3 dan MP4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serta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Instalasi VLC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81342" y="7360366"/>
            <a:ext cx="4725317" cy="91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Mainkan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OGG &amp; WEBM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6061" y="3643230"/>
            <a:ext cx="3995878" cy="3000541"/>
          </a:xfrm>
          <a:custGeom>
            <a:avLst/>
            <a:gdLst/>
            <a:ahLst/>
            <a:cxnLst/>
            <a:rect r="r" b="b" t="t" l="l"/>
            <a:pathLst>
              <a:path h="3000541" w="3995878">
                <a:moveTo>
                  <a:pt x="0" y="0"/>
                </a:moveTo>
                <a:lnTo>
                  <a:pt x="3995878" y="0"/>
                </a:lnTo>
                <a:lnTo>
                  <a:pt x="3995878" y="3000540"/>
                </a:lnTo>
                <a:lnTo>
                  <a:pt x="0" y="300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41662" y="4381704"/>
            <a:ext cx="3875924" cy="91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Meletakkan ikon di desktop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67142" y="2349568"/>
            <a:ext cx="7224963" cy="79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5566">
                <a:solidFill>
                  <a:srgbClr val="FFFFFF"/>
                </a:solidFill>
                <a:latin typeface="Cosmic Octo"/>
              </a:rPr>
              <a:t>ikon di desktop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131" y="2349568"/>
            <a:ext cx="6334727" cy="79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5566">
                <a:solidFill>
                  <a:srgbClr val="FFFFFF"/>
                </a:solidFill>
                <a:latin typeface="Cosmic Octo"/>
              </a:rPr>
              <a:t>Ikon di panel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5107" y="4381704"/>
            <a:ext cx="4756776" cy="181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Mengenal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Launcher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dan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Panel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76637" y="313895"/>
            <a:ext cx="6334727" cy="79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5566">
                <a:solidFill>
                  <a:srgbClr val="FFFFFF"/>
                </a:solidFill>
                <a:latin typeface="Cosmic Octo"/>
              </a:rPr>
              <a:t>Bab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5107" y="7230248"/>
            <a:ext cx="4756776" cy="181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Meletakkan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Ikon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di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Launcher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41662" y="7230248"/>
            <a:ext cx="3875924" cy="181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Edit Menu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dan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Ikon</a:t>
            </a:r>
          </a:p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(alacarte)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7479" y="3253999"/>
            <a:ext cx="4713042" cy="3779003"/>
          </a:xfrm>
          <a:custGeom>
            <a:avLst/>
            <a:gdLst/>
            <a:ahLst/>
            <a:cxnLst/>
            <a:rect r="r" b="b" t="t" l="l"/>
            <a:pathLst>
              <a:path h="3779003" w="4713042">
                <a:moveTo>
                  <a:pt x="0" y="0"/>
                </a:moveTo>
                <a:lnTo>
                  <a:pt x="4713042" y="0"/>
                </a:lnTo>
                <a:lnTo>
                  <a:pt x="4713042" y="3779002"/>
                </a:lnTo>
                <a:lnTo>
                  <a:pt x="0" y="3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81556" y="4615066"/>
            <a:ext cx="4677744" cy="218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4132">
                <a:solidFill>
                  <a:srgbClr val="FFFFFF"/>
                </a:solidFill>
                <a:latin typeface="Gruppo"/>
              </a:rPr>
              <a:t>Tab &amp; Area utama</a:t>
            </a:r>
          </a:p>
          <a:p>
            <a:pPr algn="ctr">
              <a:lnSpc>
                <a:spcPts val="4297"/>
              </a:lnSpc>
            </a:pPr>
            <a:r>
              <a:rPr lang="en-US" sz="4132">
                <a:solidFill>
                  <a:srgbClr val="FFFFFF"/>
                </a:solidFill>
                <a:latin typeface="Gruppo"/>
              </a:rPr>
              <a:t>Sorting</a:t>
            </a:r>
          </a:p>
          <a:p>
            <a:pPr algn="ctr">
              <a:lnSpc>
                <a:spcPts val="4297"/>
              </a:lnSpc>
            </a:pPr>
            <a:r>
              <a:rPr lang="en-US" sz="4132">
                <a:solidFill>
                  <a:srgbClr val="FFFFFF"/>
                </a:solidFill>
                <a:latin typeface="Gruppo"/>
              </a:rPr>
              <a:t>Search</a:t>
            </a:r>
          </a:p>
          <a:p>
            <a:pPr algn="ctr">
              <a:lnSpc>
                <a:spcPts val="4297"/>
              </a:lnSpc>
            </a:pPr>
            <a:r>
              <a:rPr lang="en-US" sz="4132">
                <a:solidFill>
                  <a:srgbClr val="FFFFFF"/>
                </a:solidFill>
                <a:latin typeface="Gruppo"/>
              </a:rPr>
              <a:t>Windows + 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1728" y="4190301"/>
            <a:ext cx="5545751" cy="264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1"/>
              </a:lnSpc>
            </a:pPr>
            <a:r>
              <a:rPr lang="en-US" sz="3992">
                <a:solidFill>
                  <a:srgbClr val="FFFFFF"/>
                </a:solidFill>
                <a:latin typeface="Gruppo"/>
              </a:rPr>
              <a:t>Membuka file manager</a:t>
            </a:r>
          </a:p>
          <a:p>
            <a:pPr algn="ctr">
              <a:lnSpc>
                <a:spcPts val="4151"/>
              </a:lnSpc>
            </a:pPr>
            <a:r>
              <a:rPr lang="en-US" sz="3992">
                <a:solidFill>
                  <a:srgbClr val="FFFFFF"/>
                </a:solidFill>
                <a:latin typeface="Gruppo"/>
              </a:rPr>
              <a:t>Mengakses partisi partisi</a:t>
            </a:r>
          </a:p>
          <a:p>
            <a:pPr algn="ctr">
              <a:lnSpc>
                <a:spcPts val="4151"/>
              </a:lnSpc>
            </a:pPr>
            <a:r>
              <a:rPr lang="en-US" sz="3992">
                <a:solidFill>
                  <a:srgbClr val="FFFFFF"/>
                </a:solidFill>
                <a:latin typeface="Gruppo"/>
              </a:rPr>
              <a:t>Bookmark</a:t>
            </a:r>
          </a:p>
          <a:p>
            <a:pPr algn="ctr">
              <a:lnSpc>
                <a:spcPts val="4151"/>
              </a:lnSpc>
            </a:pPr>
            <a:r>
              <a:rPr lang="en-US" sz="3992">
                <a:solidFill>
                  <a:srgbClr val="FFFFFF"/>
                </a:solidFill>
                <a:latin typeface="Gruppo"/>
              </a:rPr>
              <a:t>Mount &amp; unmount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131" y="268039"/>
            <a:ext cx="16073169" cy="156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5566">
                <a:solidFill>
                  <a:srgbClr val="FFFFFF"/>
                </a:solidFill>
                <a:latin typeface="Cosmic Octo"/>
              </a:rPr>
              <a:t>bab 6</a:t>
            </a:r>
          </a:p>
          <a:p>
            <a:pPr algn="ctr">
              <a:lnSpc>
                <a:spcPts val="6178"/>
              </a:lnSpc>
            </a:pPr>
            <a:r>
              <a:rPr lang="en-US" sz="5566">
                <a:solidFill>
                  <a:srgbClr val="FFFFFF"/>
                </a:solidFill>
                <a:latin typeface="Cosmic Octo"/>
              </a:rPr>
              <a:t>Mengoperasikan File manager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252" y="2894568"/>
            <a:ext cx="8725748" cy="348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2"/>
              </a:lnSpc>
            </a:pPr>
            <a:r>
              <a:rPr lang="en-US" sz="8200">
                <a:solidFill>
                  <a:srgbClr val="FFFFFF"/>
                </a:solidFill>
                <a:latin typeface="Cosmic Octo"/>
              </a:rPr>
              <a:t>Bab 7</a:t>
            </a:r>
          </a:p>
          <a:p>
            <a:pPr algn="ctr">
              <a:lnSpc>
                <a:spcPts val="9102"/>
              </a:lnSpc>
            </a:pPr>
            <a:r>
              <a:rPr lang="en-US" sz="8200">
                <a:solidFill>
                  <a:srgbClr val="FFFFFF"/>
                </a:solidFill>
                <a:latin typeface="Cosmic Octo"/>
              </a:rPr>
              <a:t>Pengaturan sistem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48465" y="1066800"/>
            <a:ext cx="761083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Mengatur jam/waktu pada panel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48465" y="4820285"/>
            <a:ext cx="761083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Mengatur shortcut keys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48465" y="2748280"/>
            <a:ext cx="761083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Mengatur brightness/sleep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8465" y="9070657"/>
            <a:ext cx="761083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Logout &amp; restart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8465" y="6945471"/>
            <a:ext cx="761083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FFFFF"/>
                </a:solidFill>
                <a:latin typeface="Gruppo"/>
              </a:rPr>
              <a:t>Kenali system monitor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DAFlzPofJi4</dc:identifier>
  <dcterms:modified xsi:type="dcterms:W3CDTF">2011-08-01T06:04:30Z</dcterms:modified>
  <cp:revision>1</cp:revision>
  <dc:title>Presentasi KSL Dragon UNIDA Siman Ke - 3</dc:title>
</cp:coreProperties>
</file>